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2"/>
  </p:sldMasterIdLst>
  <p:notesMasterIdLst>
    <p:notesMasterId r:id="rId6"/>
  </p:notesMasterIdLst>
  <p:handoutMasterIdLst>
    <p:handoutMasterId r:id="rId7"/>
  </p:handoutMasterIdLst>
  <p:sldIdLst>
    <p:sldId id="303" r:id="rId3"/>
    <p:sldId id="822" r:id="rId4"/>
    <p:sldId id="815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默认节" id="{00A2E23D-B4AD-4CE3-A23D-4DFA4C5AFD82}">
          <p14:sldIdLst>
            <p14:sldId id="303"/>
            <p14:sldId id="822"/>
            <p14:sldId id="81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8">
          <p15:clr>
            <a:srgbClr val="A4A3A4"/>
          </p15:clr>
        </p15:guide>
        <p15:guide id="2" pos="288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4">
          <p15:clr>
            <a:srgbClr val="A4A3A4"/>
          </p15:clr>
        </p15:guide>
        <p15:guide id="2" pos="214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Huawei" initials="HW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0000FF"/>
    <a:srgbClr val="FF33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>
        <p:scale>
          <a:sx n="100" d="100"/>
          <a:sy n="100" d="100"/>
        </p:scale>
        <p:origin x="1181" y="58"/>
      </p:cViewPr>
      <p:guideLst>
        <p:guide orient="horz" pos="2158"/>
        <p:guide pos="28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50" d="100"/>
          <a:sy n="150" d="100"/>
        </p:scale>
        <p:origin x="1349" y="-2606"/>
      </p:cViewPr>
      <p:guideLst>
        <p:guide orient="horz" pos="3124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1/20/2023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1/20/2023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3</a:t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de-DE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Meeting #15</a:t>
            </a:r>
            <a:r>
              <a:rPr lang="en-US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4AH–e</a:t>
            </a:r>
            <a:endParaRPr lang="de-DE" altLang="ko-KR" sz="1200" b="1" kern="1200" dirty="0" smtClean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fr-FR" altLang="zh-CN" sz="1200" b="1" dirty="0">
                <a:effectLst/>
                <a:sym typeface="+mn-ea"/>
              </a:rPr>
              <a:t>16 - 20 January, 2023, Electronic</a:t>
            </a: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S2-2301356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</a:t>
            </a:r>
            <a:r>
              <a:rPr lang="en-US" altLang="zh-CN" sz="1050" b="1" kern="1200" baseline="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S2-230xxxx</a:t>
            </a:r>
            <a:r>
              <a:rPr lang="en-US" altLang="zh-CN" sz="1050" b="1" kern="120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1200" b="1" dirty="0" smtClean="0">
                <a:sym typeface="+mn-ea"/>
              </a:rPr>
              <a:t>3GPP TSG SA WG2</a:t>
            </a:r>
            <a:r>
              <a:rPr lang="de-DE" altLang="ko-KR" sz="1200" b="1" dirty="0" smtClean="0">
                <a:sym typeface="+mn-ea"/>
              </a:rPr>
              <a:t> Meeting #15</a:t>
            </a:r>
            <a:r>
              <a:rPr lang="en-US" sz="1200" b="1" dirty="0" smtClean="0">
                <a:sym typeface="+mn-ea"/>
              </a:rPr>
              <a:t>4</a:t>
            </a:r>
            <a:endParaRPr lang="de-DE" altLang="ko-KR" sz="1200" b="1" kern="1200" dirty="0" smtClean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fr-FR" altLang="zh-CN" sz="1200" b="1" dirty="0">
                <a:effectLst/>
                <a:sym typeface="+mn-ea"/>
              </a:rPr>
              <a:t>Toulouse, France, November 14 – 18, 2022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S2-2211241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S2-220xxxx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GB" altLang="de-DE" sz="12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  <a:latin typeface="+mn-lt"/>
              </a:rPr>
              <a:t>WG2#15</a:t>
            </a:r>
            <a:r>
              <a:rPr lang="en-US" sz="1200" dirty="0" smtClean="0">
                <a:solidFill>
                  <a:schemeClr val="bg1"/>
                </a:solidFill>
                <a:latin typeface="+mn-lt"/>
              </a:rPr>
              <a:t>4AH-e</a:t>
            </a:r>
            <a:r>
              <a:rPr lang="en-GB" altLang="de-DE" sz="1200" baseline="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sz="1200" baseline="0">
                <a:solidFill>
                  <a:schemeClr val="bg1"/>
                </a:solidFill>
                <a:latin typeface="+mn-lt"/>
              </a:rPr>
              <a:t>16 - 20 January, 2023, Electronic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GB" altLang="de-DE" sz="1200" dirty="0">
                <a:solidFill>
                  <a:schemeClr val="bg1"/>
                </a:solidFill>
                <a:latin typeface="+mn-lt"/>
                <a:sym typeface="+mn-ea"/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  <a:latin typeface="+mn-lt"/>
                <a:sym typeface="+mn-ea"/>
              </a:rPr>
              <a:t>WG2#15</a:t>
            </a:r>
            <a:r>
              <a:rPr lang="en-US" sz="1200" dirty="0" smtClean="0">
                <a:solidFill>
                  <a:schemeClr val="bg1"/>
                </a:solidFill>
                <a:latin typeface="+mn-lt"/>
                <a:sym typeface="+mn-ea"/>
              </a:rPr>
              <a:t>4AH-e</a:t>
            </a:r>
            <a:r>
              <a:rPr lang="en-GB" altLang="de-DE" sz="1200" dirty="0" smtClean="0">
                <a:solidFill>
                  <a:schemeClr val="bg1"/>
                </a:solidFill>
                <a:latin typeface="+mn-lt"/>
                <a:sym typeface="+mn-ea"/>
              </a:rPr>
              <a:t> </a:t>
            </a:r>
            <a:r>
              <a:rPr sz="1200">
                <a:solidFill>
                  <a:schemeClr val="bg1"/>
                </a:solidFill>
                <a:latin typeface="+mn-lt"/>
                <a:sym typeface="+mn-ea"/>
              </a:rPr>
              <a:t>16 - 20 January, 2023, Electronic</a:t>
            </a:r>
            <a:endParaRPr lang="en-US" sz="1200" kern="1200" baseline="0" dirty="0" smtClean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61540" y="2079040"/>
            <a:ext cx="6960206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sz="3600" b="1" dirty="0"/>
              <a:t>WI Status Report for TEI18_</a:t>
            </a:r>
            <a:r>
              <a:rPr lang="en-US" altLang="zh-CN" sz="3600" b="1" dirty="0" smtClean="0"/>
              <a:t>ADEE</a:t>
            </a:r>
            <a:endParaRPr lang="en-GB" altLang="zh-CN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altLang="zh-CN" sz="1800" b="1" dirty="0">
                <a:latin typeface="Arial" panose="020B0604020202020204" pitchFamily="34" charset="0"/>
              </a:rPr>
              <a:t>Aihua Li (China Mobile</a:t>
            </a:r>
            <a:r>
              <a:rPr lang="en-GB" altLang="zh-CN" sz="1800" b="1" dirty="0" smtClean="0">
                <a:latin typeface="Arial" panose="020B0604020202020204" pitchFamily="34" charset="0"/>
              </a:rPr>
              <a:t>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8"/>
          <p:cNvGraphicFramePr/>
          <p:nvPr>
            <p:extLst>
              <p:ext uri="{D42A27DB-BD31-4B8C-83A1-F6EECF244321}">
                <p14:modId xmlns:p14="http://schemas.microsoft.com/office/powerpoint/2010/main" val="2765672701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TEI18_ADEE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b="1" dirty="0" smtClean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Enhancement of Application Detection Event Exposure</a:t>
                      </a:r>
                      <a:endParaRPr lang="en-US" altLang="en-GB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  <a:sym typeface="+mn-ea"/>
                        </a:rPr>
                        <a:t>0% -&gt; </a:t>
                      </a:r>
                      <a:r>
                        <a:rPr lang="en-US" sz="1400" b="1" dirty="0" smtClean="0">
                          <a:solidFill>
                            <a:srgbClr val="7030A0"/>
                          </a:solidFill>
                          <a:sym typeface="+mn-ea"/>
                        </a:rPr>
                        <a:t>30</a:t>
                      </a:r>
                      <a:r>
                        <a:rPr lang="en-US" sz="1400" b="1" dirty="0" smtClean="0">
                          <a:solidFill>
                            <a:srgbClr val="7030A0"/>
                          </a:solidFill>
                          <a:sym typeface="+mn-ea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SP-220796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67262" cy="1143000"/>
          </a:xfrm>
        </p:spPr>
        <p:txBody>
          <a:bodyPr/>
          <a:lstStyle/>
          <a:p>
            <a:r>
              <a:rPr lang="en-US" altLang="de-DE" b="1" dirty="0" smtClean="0"/>
              <a:t>TEI18_ADEE </a:t>
            </a:r>
            <a:r>
              <a:rPr lang="en-US" altLang="de-DE" b="1" dirty="0"/>
              <a:t>status after SA2#154AH-e (</a:t>
            </a:r>
            <a:r>
              <a:rPr lang="en-US" altLang="de-DE" b="1" dirty="0" smtClean="0"/>
              <a:t>1/2)</a:t>
            </a:r>
            <a:endParaRPr lang="en-US" altLang="de-DE" b="1" dirty="0"/>
          </a:p>
        </p:txBody>
      </p:sp>
      <p:sp>
        <p:nvSpPr>
          <p:cNvPr id="3" name="Content Placeholder 7"/>
          <p:cNvSpPr>
            <a:spLocks noGrp="1"/>
          </p:cNvSpPr>
          <p:nvPr/>
        </p:nvSpPr>
        <p:spPr>
          <a:xfrm>
            <a:off x="179705" y="2462530"/>
            <a:ext cx="8809990" cy="388556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chemeClr val="tx1"/>
                </a:solidFill>
              </a:rPr>
              <a:t>General</a:t>
            </a:r>
            <a:r>
              <a:rPr lang="de-DE" altLang="de-DE" sz="1200" dirty="0">
                <a:solidFill>
                  <a:schemeClr val="tx1"/>
                </a:solidFill>
                <a:sym typeface="+mn-ea"/>
              </a:rPr>
              <a:t> </a:t>
            </a:r>
            <a:endParaRPr lang="de-DE" altLang="de-DE" sz="1200" dirty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1</a:t>
            </a:r>
            <a:r>
              <a:rPr lang="en-US" altLang="de-DE" sz="1200" dirty="0" smtClean="0">
                <a:solidFill>
                  <a:schemeClr val="tx1"/>
                </a:solidFill>
              </a:rPr>
              <a:t> 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CR </a:t>
            </a:r>
            <a:r>
              <a:rPr lang="en-US" altLang="zh-CN" sz="1200" dirty="0">
                <a:sym typeface="+mn-ea"/>
              </a:rPr>
              <a:t>is</a:t>
            </a:r>
            <a:r>
              <a:rPr lang="en-US" altLang="de-DE" sz="1200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en-US" altLang="zh-CN" sz="1200" dirty="0" smtClean="0">
                <a:solidFill>
                  <a:schemeClr val="tx1"/>
                </a:solidFill>
                <a:sym typeface="+mn-ea"/>
              </a:rPr>
              <a:t>postponed</a:t>
            </a:r>
            <a:r>
              <a:rPr lang="en-US" altLang="de-DE" sz="1200" dirty="0" smtClean="0">
                <a:solidFill>
                  <a:schemeClr val="tx1"/>
                </a:solidFill>
                <a:sym typeface="+mn-ea"/>
              </a:rPr>
              <a:t>.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cs typeface="+mn-cs"/>
                <a:sym typeface="+mn-ea"/>
              </a:rPr>
              <a:t>Normative </a:t>
            </a:r>
            <a:r>
              <a:rPr lang="en-US" sz="1200" dirty="0">
                <a:cs typeface="+mn-cs"/>
                <a:sym typeface="+mn-ea"/>
              </a:rPr>
              <a:t>work </a:t>
            </a:r>
            <a:r>
              <a:rPr lang="en-US" altLang="de-DE" sz="1200" dirty="0">
                <a:sym typeface="+mn-ea"/>
              </a:rPr>
              <a:t>is </a:t>
            </a:r>
            <a:r>
              <a:rPr lang="en-US" altLang="zh-CN" sz="1200" dirty="0" smtClean="0">
                <a:cs typeface="+mn-cs"/>
                <a:sym typeface="+mn-ea"/>
              </a:rPr>
              <a:t>started, expecting to complete the normative work within </a:t>
            </a:r>
            <a:r>
              <a:rPr lang="en-US" altLang="zh-CN" sz="1200" dirty="0" smtClean="0">
                <a:sym typeface="+mn-ea"/>
              </a:rPr>
              <a:t>two meetings</a:t>
            </a:r>
            <a:r>
              <a:rPr lang="en-US" sz="1200" dirty="0" smtClean="0">
                <a:cs typeface="+mn-cs"/>
                <a:sym typeface="+mn-ea"/>
              </a:rPr>
              <a:t>.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66614" y="1391937"/>
            <a:ext cx="8744585" cy="3979133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sym typeface="+mn-ea"/>
              </a:rPr>
              <a:t>RAN impacts and dependencies</a:t>
            </a:r>
            <a:r>
              <a:rPr lang="en-US" sz="1600" dirty="0"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200" dirty="0">
                <a:cs typeface="+mn-ea"/>
                <a:sym typeface="+mn-ea"/>
              </a:rPr>
              <a:t>No RAN impact. </a:t>
            </a:r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endParaRPr lang="en-US" altLang="zh-CN" sz="1200" dirty="0">
              <a:cs typeface="+mn-ea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>
                <a:sym typeface="+mn-ea"/>
              </a:rPr>
              <a:t>Contentious Issue</a:t>
            </a:r>
            <a:r>
              <a:rPr lang="de-DE" sz="1600" dirty="0">
                <a:sym typeface="+mn-ea"/>
              </a:rPr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 smtClean="0">
                <a:solidFill>
                  <a:schemeClr val="tx1"/>
                </a:solidFill>
                <a:cs typeface="+mn-ea"/>
              </a:rPr>
              <a:t>No contentious Issue</a:t>
            </a:r>
            <a:r>
              <a:rPr lang="en-US" altLang="zh-CN" sz="1200" dirty="0">
                <a:solidFill>
                  <a:schemeClr val="tx1"/>
                </a:solidFill>
                <a:cs typeface="+mn-ea"/>
              </a:rPr>
              <a:t>.</a:t>
            </a:r>
            <a:endParaRPr lang="en-US" altLang="zh-CN" sz="1200" dirty="0" smtClean="0">
              <a:solidFill>
                <a:schemeClr val="tx1"/>
              </a:solidFill>
              <a:cs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>
                <a:sym typeface="+mn-ea"/>
              </a:rPr>
              <a:t>Focus for the Next Meeting (</a:t>
            </a:r>
            <a:r>
              <a:rPr lang="de-DE" sz="1600" b="1" dirty="0" smtClean="0">
                <a:sym typeface="+mn-ea"/>
              </a:rPr>
              <a:t>SA2</a:t>
            </a:r>
            <a:r>
              <a:rPr sz="1600" b="1" dirty="0" smtClean="0">
                <a:sym typeface="+mn-ea"/>
              </a:rPr>
              <a:t> #155 meeting</a:t>
            </a:r>
            <a:r>
              <a:rPr lang="de-DE" sz="1600" b="1" dirty="0">
                <a:sym typeface="+mn-ea"/>
              </a:rPr>
              <a:t>)</a:t>
            </a:r>
            <a:r>
              <a:rPr lang="de-DE" sz="1600" dirty="0">
                <a:sym typeface="+mn-ea"/>
              </a:rPr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sz="1200" dirty="0"/>
              <a:t>finalize normative work</a:t>
            </a:r>
            <a:r>
              <a:rPr lang="en-US" altLang="zh-CN" sz="1200" dirty="0">
                <a:cs typeface="+mn-ea"/>
              </a:rPr>
              <a:t>. </a:t>
            </a:r>
            <a:endParaRPr lang="en-US" altLang="zh-CN" sz="1200" dirty="0" smtClean="0">
              <a:cs typeface="+mn-ea"/>
            </a:endParaRP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en-US" altLang="zh-CN" sz="1200" dirty="0">
              <a:cs typeface="+mn-ea"/>
            </a:endParaRPr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 smtClean="0"/>
              <a:t>Risk</a:t>
            </a:r>
            <a:r>
              <a:rPr lang="en-US" altLang="zh-CN" sz="1600" b="1" dirty="0"/>
              <a:t>: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de-DE" sz="1200" dirty="0">
                <a:sym typeface="+mn-ea"/>
              </a:rPr>
              <a:t>None</a:t>
            </a:r>
            <a:r>
              <a:rPr lang="en-US" altLang="zh-CN" sz="1200" dirty="0"/>
              <a:t>.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-46119" y="83891"/>
            <a:ext cx="7781446" cy="1143000"/>
          </a:xfrm>
        </p:spPr>
        <p:txBody>
          <a:bodyPr/>
          <a:lstStyle/>
          <a:p>
            <a:r>
              <a:rPr lang="en-US" altLang="de-DE" b="1" dirty="0"/>
              <a:t>TEI18_ADEE </a:t>
            </a:r>
            <a:r>
              <a:rPr lang="en-US" altLang="de-DE" b="1" dirty="0" smtClean="0">
                <a:sym typeface="+mn-ea"/>
              </a:rPr>
              <a:t>status </a:t>
            </a:r>
            <a:r>
              <a:rPr lang="en-US" altLang="de-DE" b="1" dirty="0">
                <a:sym typeface="+mn-ea"/>
              </a:rPr>
              <a:t>after SA2#154AH-e </a:t>
            </a:r>
            <a:r>
              <a:rPr lang="en-US" altLang="de-DE" b="1" dirty="0" smtClean="0">
                <a:sym typeface="+mn-ea"/>
              </a:rPr>
              <a:t>(2/2)</a:t>
            </a:r>
            <a:endParaRPr lang="en-US" altLang="de-DE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111</Words>
  <Application>Microsoft Office PowerPoint</Application>
  <PresentationFormat>全屏显示(4:3)</PresentationFormat>
  <Paragraphs>31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맑은 고딕</vt:lpstr>
      <vt:lpstr>宋体</vt:lpstr>
      <vt:lpstr>Arial</vt:lpstr>
      <vt:lpstr>Calibri</vt:lpstr>
      <vt:lpstr>Times New Roman</vt:lpstr>
      <vt:lpstr>Office Theme</vt:lpstr>
      <vt:lpstr>1_Office Theme</vt:lpstr>
      <vt:lpstr>WI Status Report for TEI18_ADEE</vt:lpstr>
      <vt:lpstr>TEI18_ADEE status after SA2#154AH-e (1/2)</vt:lpstr>
      <vt:lpstr>TEI18_ADEE status after SA2#154AH-e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user6</cp:lastModifiedBy>
  <cp:revision>1976</cp:revision>
  <dcterms:created xsi:type="dcterms:W3CDTF">2008-08-30T09:32:00Z</dcterms:created>
  <dcterms:modified xsi:type="dcterms:W3CDTF">2023-01-20T12:50:58Z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(3)ws57Bm1rCc6j05frPFZj2k+UdaJr/mLRGa91jUg95hCFC5MHZrTCbhpjh+7JOZV0AL4dCVSX
XNd+zi5TYToqrnxXShEScIm+xnRF4HAZvxzEuAz1IBv3eYDnkIB717QEn9vFzsJhScxDgnw3
2Vm85Xl1ImFdj1ZQiPIxIG6/J0zXR60j8K/QqeDe8XWld3CDMwo0rrshy/NFuTPcbtVkBYE1
KttJGUegjsPAunbSxi</vt:lpwstr>
  </property>
  <property fmtid="{D5CDD505-2E9C-101B-9397-08002B2CF9AE}" pid="9" name="_2015_ms_pID_7253431">
    <vt:lpwstr>/5X0K2KFmFypLdiH15dWQmToOmnM3hQ+TTnVYMHtefwUO3P6uxqNZ1
XkyH67lxn9wUjU+tED5wRE8nelMcduCnpV8YMrwxdt43xlje8ZgAerpfGGdSZnnR8aLkSy0d
2C3YIQh6vqUy46HHfSpmrBtWfvPAvKTsg56roiqsRLVsVVYiUKcb9kEOzGb76SmPmQa4bXMq
gzvfrAmevLteqIaJXZdiA2QxTcg45ANQtEY8</vt:lpwstr>
  </property>
  <property fmtid="{D5CDD505-2E9C-101B-9397-08002B2CF9AE}" pid="10" name="_2015_ms_pID_7253432">
    <vt:lpwstr>2Q==</vt:lpwstr>
  </property>
  <property fmtid="{D5CDD505-2E9C-101B-9397-08002B2CF9AE}" pid="11" name="ContentTypeId">
    <vt:lpwstr>0x01010000A41F864BF9E047AC9D98AA3A92DCA2</vt:lpwstr>
  </property>
  <property fmtid="{D5CDD505-2E9C-101B-9397-08002B2CF9AE}" pid="12" name="ICV">
    <vt:lpwstr>E85B9324F64D493C8935AAABB946DBB0</vt:lpwstr>
  </property>
  <property fmtid="{D5CDD505-2E9C-101B-9397-08002B2CF9AE}" pid="13" name="KSOProductBuildVer">
    <vt:lpwstr>2052-11.8.2.10912</vt:lpwstr>
  </property>
  <property fmtid="{D5CDD505-2E9C-101B-9397-08002B2CF9AE}" pid="14" name="_readonly">
    <vt:lpwstr/>
  </property>
  <property fmtid="{D5CDD505-2E9C-101B-9397-08002B2CF9AE}" pid="15" name="_change">
    <vt:lpwstr/>
  </property>
  <property fmtid="{D5CDD505-2E9C-101B-9397-08002B2CF9AE}" pid="16" name="_full-control">
    <vt:lpwstr/>
  </property>
  <property fmtid="{D5CDD505-2E9C-101B-9397-08002B2CF9AE}" pid="17" name="sflag">
    <vt:lpwstr>1645404766</vt:lpwstr>
  </property>
</Properties>
</file>